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2" r:id="rId6"/>
    <p:sldId id="273" r:id="rId7"/>
    <p:sldId id="274" r:id="rId8"/>
    <p:sldId id="263" r:id="rId9"/>
    <p:sldId id="264" r:id="rId10"/>
    <p:sldId id="267" r:id="rId11"/>
    <p:sldId id="268" r:id="rId12"/>
    <p:sldId id="271" r:id="rId13"/>
    <p:sldId id="270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38" autoAdjust="0"/>
  </p:normalViewPr>
  <p:slideViewPr>
    <p:cSldViewPr>
      <p:cViewPr>
        <p:scale>
          <a:sx n="78" d="100"/>
          <a:sy n="78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081AA-7D81-4888-A401-E473F0850094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15F97-A5A5-49FF-B8BE-B5124D867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15F97-A5A5-49FF-B8BE-B5124D86772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Институт языков  и культуры народов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РФ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858180" cy="4357718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НАУЧНО-ИССЛЕДОВАТЕЛЬСКОЙ РАБОТЫ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2020 год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user\Desktop\2019-2020 гг\000oP-2Ccx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838" y="3398838"/>
            <a:ext cx="60325" cy="60325"/>
          </a:xfrm>
          <a:prstGeom prst="rect">
            <a:avLst/>
          </a:prstGeom>
          <a:noFill/>
        </p:spPr>
      </p:pic>
      <p:pic>
        <p:nvPicPr>
          <p:cNvPr id="1027" name="Picture 3" descr="C:\Users\user\Desktop\2019-2020 гг\000oP-2Ccx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838" y="3398838"/>
            <a:ext cx="60325" cy="60325"/>
          </a:xfrm>
          <a:prstGeom prst="rect">
            <a:avLst/>
          </a:prstGeom>
          <a:noFill/>
        </p:spPr>
      </p:pic>
      <p:pic>
        <p:nvPicPr>
          <p:cNvPr id="1028" name="Picture 4" descr="C:\Users\user\Desktop\2019-2020 гг\000oP-2Ccx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838" y="3398838"/>
            <a:ext cx="60325" cy="60325"/>
          </a:xfrm>
          <a:prstGeom prst="rect">
            <a:avLst/>
          </a:prstGeom>
          <a:noFill/>
        </p:spPr>
      </p:pic>
      <p:pic>
        <p:nvPicPr>
          <p:cNvPr id="1029" name="Picture 5" descr="C:\Users\user\Desktop\2019-2020 гг\72fe8fe2d4117d50f5f42c5bbf40095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146685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Объем финансирования НИР на 2020 г.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2018 г.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t"/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                 2020 г.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2"/>
          <a:ext cx="4041774" cy="2176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669"/>
                <a:gridCol w="1838847"/>
                <a:gridCol w="1347258"/>
              </a:tblGrid>
              <a:tr h="96885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Учебные подразделения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</a:t>
                      </a:r>
                      <a:r>
                        <a:rPr lang="ru-RU" dirty="0" err="1" smtClean="0"/>
                        <a:t>фин-ия</a:t>
                      </a:r>
                      <a:r>
                        <a:rPr lang="ru-RU" dirty="0" smtClean="0"/>
                        <a:t> НИР на 2018 г., тыс. руб. </a:t>
                      </a:r>
                      <a:endParaRPr lang="ru-RU" dirty="0"/>
                    </a:p>
                  </a:txBody>
                  <a:tcPr/>
                </a:tc>
              </a:tr>
              <a:tr h="71389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6-7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ИЯКН СВ РФ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8000-9000 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1" y="3192974"/>
          <a:ext cx="37862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5"/>
                <a:gridCol w="1952639"/>
                <a:gridCol w="1262072"/>
              </a:tblGrid>
              <a:tr h="73609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Учебные подразделения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</a:t>
                      </a:r>
                      <a:r>
                        <a:rPr lang="ru-RU" dirty="0" err="1" smtClean="0"/>
                        <a:t>фин-ия</a:t>
                      </a:r>
                      <a:r>
                        <a:rPr lang="ru-RU" dirty="0" smtClean="0"/>
                        <a:t> НИР на 2018 г., тыс. руб. </a:t>
                      </a:r>
                      <a:endParaRPr lang="ru-RU" dirty="0"/>
                    </a:p>
                  </a:txBody>
                  <a:tcPr/>
                </a:tc>
              </a:tr>
              <a:tr h="344048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ИЯКН СВ РФ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8 207,8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Объем финансирования НИР на 1 НПР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01013" cy="3120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3367120"/>
                <a:gridCol w="2633671"/>
              </a:tblGrid>
              <a:tr h="8527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НПР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</a:t>
                      </a:r>
                      <a:r>
                        <a:rPr lang="ru-RU" dirty="0" err="1" smtClean="0"/>
                        <a:t>финанс-я</a:t>
                      </a:r>
                      <a:r>
                        <a:rPr lang="ru-RU" dirty="0" smtClean="0"/>
                        <a:t> на 1 НПР, тыс. 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94048"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83,9 (13 место)</a:t>
                      </a:r>
                      <a:endParaRPr lang="ru-RU" dirty="0"/>
                    </a:p>
                  </a:txBody>
                  <a:tcPr/>
                </a:tc>
              </a:tr>
              <a:tr h="494048"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130,70 (10)</a:t>
                      </a:r>
                      <a:endParaRPr lang="ru-RU" dirty="0"/>
                    </a:p>
                  </a:txBody>
                  <a:tcPr/>
                </a:tc>
              </a:tr>
              <a:tr h="494048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62,80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40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2020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62,80</a:t>
                      </a:r>
                    </a:p>
                    <a:p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140-150 (8-9 место)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Выполнение плана финансирования НИР подразделений на 1 НПР ПО КОРРЕКТИРУЮЩИМ КОЭФФИЦИЕНТАМ (не менее 80,0 тыс. р.)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2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2928958"/>
                <a:gridCol w="2057400"/>
                <a:gridCol w="2057400"/>
              </a:tblGrid>
              <a:tr h="107883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НПР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</a:t>
                      </a:r>
                      <a:r>
                        <a:rPr lang="ru-RU" dirty="0" err="1" smtClean="0"/>
                        <a:t>финанс</a:t>
                      </a:r>
                      <a:r>
                        <a:rPr lang="ru-RU" dirty="0" smtClean="0"/>
                        <a:t>. по корр. </a:t>
                      </a:r>
                      <a:r>
                        <a:rPr lang="ru-RU" dirty="0" err="1" smtClean="0"/>
                        <a:t>коэф</a:t>
                      </a:r>
                      <a:r>
                        <a:rPr lang="ru-RU" dirty="0" smtClean="0"/>
                        <a:t>., тыс.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 плана по корр. </a:t>
                      </a:r>
                      <a:r>
                        <a:rPr lang="ru-RU" dirty="0" err="1" smtClean="0"/>
                        <a:t>коэф</a:t>
                      </a:r>
                      <a:r>
                        <a:rPr lang="ru-RU" dirty="0" smtClean="0"/>
                        <a:t>., тыс. руб.</a:t>
                      </a:r>
                      <a:endParaRPr lang="ru-RU" dirty="0"/>
                    </a:p>
                  </a:txBody>
                  <a:tcPr/>
                </a:tc>
              </a:tr>
              <a:tr h="437526">
                <a:tc>
                  <a:txBody>
                    <a:bodyPr/>
                    <a:lstStyle/>
                    <a:p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1,1 (20 место)</a:t>
                      </a:r>
                      <a:endParaRPr lang="ru-RU" dirty="0"/>
                    </a:p>
                  </a:txBody>
                  <a:tcPr/>
                </a:tc>
              </a:tr>
              <a:tr h="437526"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2,3 (14 место)</a:t>
                      </a:r>
                      <a:endParaRPr lang="ru-RU" dirty="0"/>
                    </a:p>
                  </a:txBody>
                  <a:tcPr/>
                </a:tc>
              </a:tr>
              <a:tr h="437526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526"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(13</a:t>
                      </a:r>
                      <a:r>
                        <a:rPr lang="ru-RU" baseline="0" dirty="0" smtClean="0"/>
                        <a:t> место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Поданные заявки на НИР, НИОКР и пр.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1538" y="1000108"/>
          <a:ext cx="7143800" cy="456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322"/>
                <a:gridCol w="2027913"/>
                <a:gridCol w="1082395"/>
                <a:gridCol w="1529615"/>
                <a:gridCol w="2172555"/>
              </a:tblGrid>
              <a:tr h="455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гранта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заявок</a:t>
                      </a:r>
                    </a:p>
                    <a:p>
                      <a:pPr algn="just" fontAlgn="t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2017               2018                      2020</a:t>
                      </a:r>
                    </a:p>
                  </a:txBody>
                  <a:tcPr marL="47625" marR="47625" marT="9525" marB="9525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 hMerge="1">
                  <a:txBody>
                    <a:bodyPr/>
                    <a:lstStyle/>
                    <a:p>
                      <a:pPr algn="just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6985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МОН: Федеральная целевая программа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524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РФФИ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5839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Государственное задание (республиканское)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862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главы РС(Я)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35157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47162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РНФ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  <a:tr h="8005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Хозяйственный договор на выполнение НИР и НИОКР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714356"/>
          <a:ext cx="7786743" cy="556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660"/>
                <a:gridCol w="1037811"/>
                <a:gridCol w="1594136"/>
                <a:gridCol w="1594136"/>
              </a:tblGrid>
              <a:tr h="376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Научные публикации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публикаций</a:t>
                      </a:r>
                      <a:endParaRPr lang="en-US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201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68580" marR="68580" marT="0" marB="0"/>
                </a:tc>
              </a:tr>
              <a:tr h="3571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Монографии, всего, в том числе изданные: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зарубежными издательствами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2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российскими издательствами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1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Сборник научных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трудов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Публикации в журналах, рецензируемых в ВАК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включенных в Российский индекс научного цитирования (РИНЦ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7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индексируемых в базе данных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Web of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(58)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 (план)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8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изданиях, индексируемых в базе данных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(8)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57158" y="214290"/>
            <a:ext cx="8358246" cy="461665"/>
          </a:xfrm>
          <a:prstGeom prst="rect">
            <a:avLst/>
          </a:prstGeom>
          <a:solidFill>
            <a:srgbClr val="0070A8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Научные публикации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Проректор по науке и инновациям -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Данилов Юрий Георгиевич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5214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4943500"/>
                <a:gridCol w="2743200"/>
              </a:tblGrid>
              <a:tr h="500065">
                <a:tc rowSpan="2">
                  <a:txBody>
                    <a:bodyPr/>
                    <a:lstStyle/>
                    <a:p>
                      <a:r>
                        <a:rPr lang="ru-RU" sz="900" dirty="0" smtClean="0"/>
                        <a:t>С</a:t>
                      </a:r>
                    </a:p>
                    <a:p>
                      <a:r>
                        <a:rPr lang="ru-RU" sz="900" dirty="0" smtClean="0"/>
                        <a:t>Т</a:t>
                      </a:r>
                    </a:p>
                    <a:p>
                      <a:r>
                        <a:rPr lang="ru-RU" sz="900" dirty="0" smtClean="0"/>
                        <a:t>Р</a:t>
                      </a:r>
                    </a:p>
                    <a:p>
                      <a:r>
                        <a:rPr lang="ru-RU" sz="900" dirty="0" smtClean="0"/>
                        <a:t>У</a:t>
                      </a:r>
                    </a:p>
                    <a:p>
                      <a:r>
                        <a:rPr lang="ru-RU" sz="900" dirty="0" smtClean="0"/>
                        <a:t>К</a:t>
                      </a:r>
                    </a:p>
                    <a:p>
                      <a:r>
                        <a:rPr lang="ru-RU" sz="900" dirty="0" smtClean="0"/>
                        <a:t>Т</a:t>
                      </a:r>
                    </a:p>
                    <a:p>
                      <a:r>
                        <a:rPr lang="ru-RU" sz="900" dirty="0" smtClean="0"/>
                        <a:t>У</a:t>
                      </a:r>
                    </a:p>
                    <a:p>
                      <a:r>
                        <a:rPr lang="ru-RU" sz="900" dirty="0" smtClean="0"/>
                        <a:t>Р</a:t>
                      </a:r>
                    </a:p>
                    <a:p>
                      <a:r>
                        <a:rPr lang="ru-RU" sz="900" dirty="0" smtClean="0"/>
                        <a:t>ы</a:t>
                      </a:r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Департамент науки и инноваций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Руководители</a:t>
                      </a:r>
                      <a:endParaRPr lang="ru-RU" sz="1400" dirty="0"/>
                    </a:p>
                  </a:txBody>
                  <a:tcPr/>
                </a:tc>
              </a:tr>
              <a:tr h="5524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Малышева Нинель Васильевна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(директор)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5583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Арктический инновационный центр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Попов Дмитрий Семенович (директор)</a:t>
                      </a:r>
                      <a:endParaRPr lang="ru-RU" sz="1400" dirty="0"/>
                    </a:p>
                  </a:txBody>
                  <a:tcPr/>
                </a:tc>
              </a:tr>
              <a:tr h="5583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Информационно-аналитический центр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Троев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Иван Петрович (начальник)</a:t>
                      </a:r>
                      <a:endParaRPr lang="ru-RU" sz="1400" dirty="0"/>
                    </a:p>
                  </a:txBody>
                  <a:tcPr/>
                </a:tc>
              </a:tr>
              <a:tr h="5583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 подготовки научных кадров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Николаев Петр Николаевич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начальник)</a:t>
                      </a:r>
                      <a:endParaRPr lang="ru-RU" sz="1400" dirty="0"/>
                    </a:p>
                  </a:txBody>
                  <a:tcPr/>
                </a:tc>
              </a:tr>
              <a:tr h="5583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 развития молодежной науки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Лугинова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Оксана Афанасьевна (начальник)</a:t>
                      </a:r>
                      <a:endParaRPr lang="ru-RU" sz="1400" dirty="0"/>
                    </a:p>
                  </a:txBody>
                  <a:tcPr/>
                </a:tc>
              </a:tr>
              <a:tr h="5583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 сопровождения НИР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Сотникова Татьяна Васильевна (ведущий специалист) </a:t>
                      </a:r>
                      <a:endParaRPr lang="ru-RU" sz="1400" dirty="0"/>
                    </a:p>
                  </a:txBody>
                  <a:tcPr/>
                </a:tc>
              </a:tr>
              <a:tr h="5583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Редакция журнала «Вестник СВФУ»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технический редактор Дмитриева Надежда Викторовна</a:t>
                      </a:r>
                      <a:endParaRPr lang="ru-RU" sz="1400" dirty="0"/>
                    </a:p>
                  </a:txBody>
                  <a:tcPr/>
                </a:tc>
              </a:tr>
              <a:tr h="5389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интеллектуальной собственности 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Винокуров Афанасий Афанасьевич (директор)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913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solidFill>
                  <a:srgbClr val="0070C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sz="1800" b="0" dirty="0" smtClean="0"/>
              <a:t>СТРАТЕГИЧЕСКИЕ ЦЕЛИ  РАЗВИТИЯ НАУЧНОЙ ДЕЯТЕЛЬНОСТИ СВФУ</a:t>
            </a:r>
            <a:endParaRPr lang="ru-RU" sz="1800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3635" y="692696"/>
            <a:ext cx="8280920" cy="225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buClr>
                <a:srgbClr val="0080B9"/>
              </a:buClr>
              <a:buFontTx/>
              <a:buChar char="-"/>
            </a:pPr>
            <a:r>
              <a:rPr lang="ru-RU" sz="1600" dirty="0" smtClean="0"/>
              <a:t>динамичное </a:t>
            </a:r>
            <a:r>
              <a:rPr lang="ru-RU" sz="1600" dirty="0"/>
              <a:t>развитие фундаментальной и прикладной науки мирового уровня как основы подготовки </a:t>
            </a:r>
            <a:r>
              <a:rPr lang="ru-RU" sz="1600" dirty="0" smtClean="0"/>
              <a:t>востребованных специалистов </a:t>
            </a:r>
            <a:r>
              <a:rPr lang="ru-RU" sz="1600" dirty="0"/>
              <a:t>и создания передовых уникальных технологий; </a:t>
            </a:r>
            <a:endParaRPr lang="ru-RU" sz="1600" dirty="0" smtClean="0"/>
          </a:p>
          <a:p>
            <a:pPr marL="285750" indent="-285750" algn="just">
              <a:lnSpc>
                <a:spcPct val="110000"/>
              </a:lnSpc>
              <a:buClr>
                <a:srgbClr val="0080B9"/>
              </a:buClr>
              <a:buFontTx/>
              <a:buChar char="-"/>
            </a:pPr>
            <a:r>
              <a:rPr lang="ru-RU" sz="1600" dirty="0" smtClean="0"/>
              <a:t>развитие приоритетных научных исследований</a:t>
            </a:r>
            <a:r>
              <a:rPr lang="ru-RU" sz="1600" dirty="0"/>
              <a:t>, </a:t>
            </a:r>
            <a:r>
              <a:rPr lang="ru-RU" sz="1600" dirty="0" smtClean="0"/>
              <a:t>в т.ч. междисциплинарных, направленных на </a:t>
            </a:r>
            <a:r>
              <a:rPr lang="ru-RU" sz="1600" dirty="0"/>
              <a:t>получение научных результатов мирового </a:t>
            </a:r>
            <a:r>
              <a:rPr lang="ru-RU" sz="1600" dirty="0" smtClean="0"/>
              <a:t>уровня;</a:t>
            </a:r>
          </a:p>
          <a:p>
            <a:pPr marL="285750" indent="-285750" algn="just">
              <a:lnSpc>
                <a:spcPct val="110000"/>
              </a:lnSpc>
              <a:buClr>
                <a:srgbClr val="0080B9"/>
              </a:buClr>
              <a:buFontTx/>
              <a:buChar char="-"/>
            </a:pPr>
            <a:r>
              <a:rPr lang="ru-RU" sz="1600" dirty="0" smtClean="0"/>
              <a:t>формирование </a:t>
            </a:r>
            <a:r>
              <a:rPr lang="ru-RU" sz="1600" dirty="0"/>
              <a:t>центров </a:t>
            </a:r>
            <a:r>
              <a:rPr lang="ru-RU" sz="1600" dirty="0" smtClean="0"/>
              <a:t>разработки и </a:t>
            </a:r>
            <a:r>
              <a:rPr lang="ru-RU" sz="1600" dirty="0"/>
              <a:t>внедрения </a:t>
            </a:r>
            <a:r>
              <a:rPr lang="ru-RU" sz="1600" dirty="0" smtClean="0"/>
              <a:t>научно-технологических </a:t>
            </a:r>
            <a:r>
              <a:rPr lang="ru-RU" sz="1600" dirty="0"/>
              <a:t>и организационных инноваций, наращивание прикладных разработок и </a:t>
            </a:r>
            <a:r>
              <a:rPr lang="ru-RU" sz="1600" dirty="0" smtClean="0"/>
              <a:t>превращение процесса </a:t>
            </a:r>
            <a:r>
              <a:rPr lang="ru-RU" sz="1600" dirty="0"/>
              <a:t>коммерциализации технологий в значимый источник доходов университета.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4922" y="2971691"/>
            <a:ext cx="389536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pPr algn="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СТРАТЕГИЧЕСКАЯ ЦЕЛЬ УНИВЕРСИТЕТА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755576" y="3430433"/>
            <a:ext cx="7459845" cy="3047024"/>
            <a:chOff x="1096645" y="3671929"/>
            <a:chExt cx="7091425" cy="3094791"/>
          </a:xfrm>
        </p:grpSpPr>
        <p:sp>
          <p:nvSpPr>
            <p:cNvPr id="10" name="Овал 9"/>
            <p:cNvSpPr/>
            <p:nvPr/>
          </p:nvSpPr>
          <p:spPr>
            <a:xfrm rot="20900546">
              <a:off x="1489513" y="4518201"/>
              <a:ext cx="6221530" cy="1682268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Eurostile" panose="00000500000000000000" pitchFamily="50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4140191" y="3789363"/>
              <a:ext cx="0" cy="2727997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99774" y="4486653"/>
              <a:ext cx="3208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r">
                <a:defRPr sz="12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ru-RU" dirty="0" smtClean="0">
                  <a:solidFill>
                    <a:srgbClr val="1F4E79"/>
                  </a:solidFill>
                </a:rPr>
                <a:t>Университет </a:t>
              </a:r>
              <a:r>
                <a:rPr lang="ru-RU" dirty="0">
                  <a:solidFill>
                    <a:srgbClr val="1F4E79"/>
                  </a:solidFill>
                </a:rPr>
                <a:t>вносит вклад </a:t>
              </a:r>
              <a:endParaRPr lang="ru-RU" dirty="0" smtClean="0">
                <a:solidFill>
                  <a:srgbClr val="1F4E79"/>
                </a:solidFill>
              </a:endParaRPr>
            </a:p>
            <a:p>
              <a:pPr algn="ctr"/>
              <a:r>
                <a:rPr lang="ru-RU" dirty="0" smtClean="0">
                  <a:solidFill>
                    <a:srgbClr val="1F4E79"/>
                  </a:solidFill>
                </a:rPr>
                <a:t>в </a:t>
              </a:r>
              <a:r>
                <a:rPr lang="ru-RU" dirty="0">
                  <a:solidFill>
                    <a:srgbClr val="1F4E79"/>
                  </a:solidFill>
                </a:rPr>
                <a:t>решение общемировых задач</a:t>
              </a:r>
            </a:p>
          </p:txBody>
        </p:sp>
        <p:sp>
          <p:nvSpPr>
            <p:cNvPr id="13" name="Овал 12"/>
            <p:cNvSpPr/>
            <p:nvPr/>
          </p:nvSpPr>
          <p:spPr>
            <a:xfrm rot="20714509">
              <a:off x="1514618" y="5187832"/>
              <a:ext cx="2655770" cy="109348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Eurostile" panose="00000500000000000000" pitchFamily="50" charset="0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150938" y="6381750"/>
              <a:ext cx="6842125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96645" y="6485379"/>
              <a:ext cx="1163679" cy="281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2019-2020 </a:t>
              </a:r>
              <a:r>
                <a:rPr lang="ru-RU" sz="12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28329" y="6482488"/>
              <a:ext cx="1270064" cy="281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2021-2025 г.</a:t>
              </a:r>
              <a:endParaRPr lang="ru-RU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51946" y="6474197"/>
              <a:ext cx="1136124" cy="281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2026-2030 </a:t>
              </a:r>
              <a:r>
                <a:rPr lang="ru-RU" sz="12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95350" y="5275988"/>
              <a:ext cx="23418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Университет, </a:t>
              </a:r>
              <a:r>
                <a:rPr lang="ru-RU" sz="12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влияющий </a:t>
              </a:r>
              <a:endParaRPr lang="ru-RU" sz="12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2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</a:t>
              </a:r>
              <a:r>
                <a:rPr lang="ru-RU" sz="12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развитие </a:t>
              </a:r>
              <a:r>
                <a:rPr lang="ru-RU" sz="12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региона</a:t>
              </a:r>
              <a:endParaRPr lang="ru-RU" sz="12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flipH="1" flipV="1">
              <a:off x="1511300" y="3789363"/>
              <a:ext cx="4489" cy="272799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7630931" y="3789619"/>
              <a:ext cx="1769" cy="2727741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Стрелка вправо 20"/>
            <p:cNvSpPr/>
            <p:nvPr/>
          </p:nvSpPr>
          <p:spPr>
            <a:xfrm>
              <a:off x="1528514" y="4228296"/>
              <a:ext cx="2611677" cy="720022"/>
            </a:xfrm>
            <a:prstGeom prst="rightArrow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Eurostile" panose="00000500000000000000" pitchFamily="50" charset="0"/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1511300" y="3671929"/>
              <a:ext cx="6121400" cy="720000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latin typeface="Eurostile" panose="00000500000000000000" pitchFamily="50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75011" y="4384907"/>
              <a:ext cx="2565189" cy="343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ДОСТИЖЕНИЕ ПРИЗНАНИЯ НАУЧНЫХ РЕЗУЛЬТАТОВ НА ОТЕЧЕСТВЕННОМ УРОВНЕ</a:t>
              </a:r>
              <a:endPara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11300" y="3789363"/>
              <a:ext cx="5431318" cy="265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ДОСТИЖЕНИЕ ПРИЗНАНИЯ НА МИРОВОМ УРОВНЕ</a:t>
              </a:r>
              <a:endParaRPr lang="ru-RU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Picture 2" descr="L:\logo nefu.jp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2395" b="98204" l="515" r="99485">
                          <a14:foregroundMark x1="30928" y1="83832" x2="30928" y2="83832"/>
                          <a14:foregroundMark x1="21649" y1="71856" x2="21649" y2="71856"/>
                          <a14:foregroundMark x1="18041" y1="44910" x2="18041" y2="44910"/>
                          <a14:foregroundMark x1="19588" y1="31737" x2="19588" y2="31737"/>
                          <a14:foregroundMark x1="20619" y1="29940" x2="20619" y2="29940"/>
                          <a14:foregroundMark x1="24742" y1="25150" x2="14433" y2="18563"/>
                          <a14:foregroundMark x1="19072" y1="13772" x2="19072" y2="13772"/>
                          <a14:foregroundMark x1="29381" y1="32335" x2="29381" y2="32335"/>
                          <a14:foregroundMark x1="25258" y1="63473" x2="25258" y2="63473"/>
                          <a14:foregroundMark x1="29897" y1="62275" x2="29897" y2="62275"/>
                          <a14:foregroundMark x1="37113" y1="52096" x2="37113" y2="52096"/>
                          <a14:foregroundMark x1="30412" y1="80838" x2="30412" y2="80838"/>
                          <a14:foregroundMark x1="19588" y1="50299" x2="19588" y2="50299"/>
                          <a14:foregroundMark x1="24227" y1="32934" x2="24227" y2="32934"/>
                          <a14:foregroundMark x1="23196" y1="32934" x2="23196" y2="32934"/>
                          <a14:backgroundMark x1="21134" y1="32934" x2="21134" y2="32934"/>
                          <a14:backgroundMark x1="21649" y1="31138" x2="21649" y2="31138"/>
                          <a14:backgroundMark x1="22165" y1="31138" x2="22165" y2="31138"/>
                          <a14:backgroundMark x1="19072" y1="44910" x2="19072" y2="44910"/>
                          <a14:backgroundMark x1="14433" y1="20359" x2="14433" y2="203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2362" y="5444232"/>
              <a:ext cx="1133523" cy="97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6739467" y="189461"/>
            <a:ext cx="147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solidFill>
                  <a:srgbClr val="0070C0"/>
                </a:solidFill>
                <a:latin typeface="Arial Narrow" panose="020B0606020202030204" pitchFamily="34" charset="0"/>
              </a:defRPr>
            </a:lvl1pPr>
          </a:lstStyle>
          <a:p>
            <a:pPr algn="r"/>
            <a:r>
              <a:rPr lang="ru-RU" sz="1800" dirty="0" smtClean="0"/>
              <a:t>2019-2030</a:t>
            </a: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7272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+mn-lt"/>
              </a:rPr>
              <a:t>Национальный проект «Наука»</a:t>
            </a:r>
            <a:endParaRPr lang="ru-RU" sz="2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Три </a:t>
            </a:r>
            <a:r>
              <a:rPr lang="ru-RU" sz="2000" b="1" dirty="0">
                <a:solidFill>
                  <a:srgbClr val="C00000"/>
                </a:solidFill>
              </a:rPr>
              <a:t>цели национального проекта «Наука»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/>
              <a:t>обеспечение присутствия Российской Федерации в числе </a:t>
            </a:r>
            <a:r>
              <a:rPr lang="ru-RU" sz="2000" b="1" dirty="0">
                <a:solidFill>
                  <a:srgbClr val="C00000"/>
                </a:solidFill>
              </a:rPr>
              <a:t>пяти ведущих стран мира</a:t>
            </a:r>
            <a:r>
              <a:rPr lang="ru-RU" sz="2000" dirty="0"/>
              <a:t>, осуществляющих научные исследования и разработки в областях, определяемых </a:t>
            </a:r>
            <a:r>
              <a:rPr lang="ru-RU" sz="2000" b="1" dirty="0">
                <a:solidFill>
                  <a:srgbClr val="C00000"/>
                </a:solidFill>
              </a:rPr>
              <a:t>приоритетами </a:t>
            </a:r>
            <a:r>
              <a:rPr lang="ru-RU" sz="2000" b="1" dirty="0" smtClean="0">
                <a:solidFill>
                  <a:srgbClr val="C00000"/>
                </a:solidFill>
              </a:rPr>
              <a:t>научно- технологического развития</a:t>
            </a:r>
            <a:r>
              <a:rPr lang="ru-RU" sz="2000" dirty="0" smtClean="0"/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dirty="0" smtClean="0"/>
              <a:t>обеспечение </a:t>
            </a:r>
            <a:r>
              <a:rPr lang="ru-RU" sz="2000" b="1" dirty="0">
                <a:solidFill>
                  <a:srgbClr val="C00000"/>
                </a:solidFill>
              </a:rPr>
              <a:t>привлекательности</a:t>
            </a:r>
            <a:r>
              <a:rPr lang="ru-RU" sz="2000" dirty="0"/>
              <a:t> работы в Российской Федерации для </a:t>
            </a:r>
            <a:r>
              <a:rPr lang="ru-RU" sz="2000" b="1" dirty="0">
                <a:solidFill>
                  <a:srgbClr val="C00000"/>
                </a:solidFill>
              </a:rPr>
              <a:t>российских и зарубежных ведущих ученых и молодых перспективных </a:t>
            </a:r>
            <a:r>
              <a:rPr lang="ru-RU" sz="2000" b="1" dirty="0" smtClean="0">
                <a:solidFill>
                  <a:srgbClr val="C00000"/>
                </a:solidFill>
              </a:rPr>
              <a:t>исследователей</a:t>
            </a:r>
            <a:r>
              <a:rPr lang="ru-RU" sz="2000" dirty="0" smtClean="0"/>
              <a:t>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000" b="1" dirty="0" smtClean="0"/>
              <a:t>опережающее</a:t>
            </a:r>
            <a:r>
              <a:rPr lang="ru-RU" sz="2000" b="1" dirty="0" smtClean="0">
                <a:solidFill>
                  <a:srgbClr val="C00000"/>
                </a:solidFill>
              </a:rPr>
              <a:t> увеличение </a:t>
            </a:r>
            <a:r>
              <a:rPr lang="ru-RU" sz="2000" dirty="0"/>
              <a:t>внутренних </a:t>
            </a:r>
            <a:r>
              <a:rPr lang="ru-RU" sz="2000" b="1" dirty="0">
                <a:solidFill>
                  <a:srgbClr val="C00000"/>
                </a:solidFill>
              </a:rPr>
              <a:t>затрат на научные исследования и разработки</a:t>
            </a:r>
            <a:r>
              <a:rPr lang="ru-RU" sz="2000" dirty="0"/>
              <a:t> за счет всех источников по сравнению с ростом валового внутреннего продукта </a:t>
            </a:r>
            <a:r>
              <a:rPr lang="ru-RU" sz="2000" dirty="0" smtClean="0"/>
              <a:t>страны.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9269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Указ Президента Российской Федерации от 7 мая 2018 года №204 О национальных целях и стратегических задачах развития Российской Федерации на период до 2024 года</a:t>
            </a:r>
          </a:p>
        </p:txBody>
      </p:sp>
    </p:spTree>
    <p:extLst>
      <p:ext uri="{BB962C8B-B14F-4D97-AF65-F5344CB8AC3E}">
        <p14:creationId xmlns="" xmlns:p14="http://schemas.microsoft.com/office/powerpoint/2010/main" val="215200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Указ Президента Российской Федерации от 7 мая 2018 года №204 О национальных целях и стратегических задачах развития Российской Федерации на период до 2024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23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Пять задач </a:t>
            </a:r>
            <a:r>
              <a:rPr lang="ru-RU" b="1" dirty="0" smtClean="0">
                <a:solidFill>
                  <a:srgbClr val="C00000"/>
                </a:solidFill>
              </a:rPr>
              <a:t>нацпроекта </a:t>
            </a:r>
            <a:r>
              <a:rPr lang="ru-RU" b="1" dirty="0">
                <a:solidFill>
                  <a:srgbClr val="C00000"/>
                </a:solidFill>
              </a:rPr>
              <a:t>«Наука»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создание </a:t>
            </a:r>
            <a:r>
              <a:rPr lang="ru-RU" b="1" dirty="0">
                <a:solidFill>
                  <a:srgbClr val="C00000"/>
                </a:solidFill>
              </a:rPr>
              <a:t>передовой инфраструктуры </a:t>
            </a:r>
            <a:r>
              <a:rPr lang="ru-RU" dirty="0"/>
              <a:t>научных исследований и разработок, инновационной деятельности, включая создание и развитие сети уникальных научных установок класса "</a:t>
            </a:r>
            <a:r>
              <a:rPr lang="ru-RU" b="1" dirty="0" err="1">
                <a:solidFill>
                  <a:srgbClr val="C00000"/>
                </a:solidFill>
              </a:rPr>
              <a:t>мегасайенс</a:t>
            </a:r>
            <a:r>
              <a:rPr lang="ru-RU" dirty="0"/>
              <a:t>";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обновление </a:t>
            </a:r>
            <a:r>
              <a:rPr lang="ru-RU" dirty="0"/>
              <a:t>не менее </a:t>
            </a:r>
            <a:r>
              <a:rPr lang="ru-RU" b="1" dirty="0">
                <a:solidFill>
                  <a:srgbClr val="C00000"/>
                </a:solidFill>
              </a:rPr>
              <a:t>50 процентов приборной базы ведущих организаций</a:t>
            </a:r>
            <a:r>
              <a:rPr lang="ru-RU" dirty="0"/>
              <a:t>, выполняющих научные исследования и разработки;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создание </a:t>
            </a:r>
            <a:r>
              <a:rPr lang="ru-RU" b="1" dirty="0">
                <a:solidFill>
                  <a:srgbClr val="C00000"/>
                </a:solidFill>
              </a:rPr>
              <a:t>научных центров мирового уровня</a:t>
            </a:r>
            <a:r>
              <a:rPr lang="ru-RU" dirty="0"/>
              <a:t>, включая сеть международных </a:t>
            </a:r>
            <a:r>
              <a:rPr lang="ru-RU" b="1" dirty="0">
                <a:solidFill>
                  <a:srgbClr val="C00000"/>
                </a:solidFill>
              </a:rPr>
              <a:t>математических центров </a:t>
            </a:r>
            <a:r>
              <a:rPr lang="ru-RU" dirty="0"/>
              <a:t>и </a:t>
            </a:r>
            <a:r>
              <a:rPr lang="ru-RU" b="1" dirty="0">
                <a:solidFill>
                  <a:srgbClr val="C00000"/>
                </a:solidFill>
              </a:rPr>
              <a:t>центров геномных исследований</a:t>
            </a:r>
            <a:r>
              <a:rPr lang="ru-RU" dirty="0"/>
              <a:t>;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создание не менее </a:t>
            </a:r>
            <a:r>
              <a:rPr lang="ru-RU" b="1" dirty="0">
                <a:solidFill>
                  <a:srgbClr val="C00000"/>
                </a:solidFill>
              </a:rPr>
              <a:t>15 научно-образовательных центров мирового уровня </a:t>
            </a:r>
            <a:r>
              <a:rPr lang="ru-RU" dirty="0"/>
              <a:t>на основе интеграции университетов и научных организаций и их кооперации </a:t>
            </a:r>
            <a:r>
              <a:rPr lang="ru-RU" b="1" dirty="0">
                <a:solidFill>
                  <a:srgbClr val="C00000"/>
                </a:solidFill>
              </a:rPr>
              <a:t>с организациями, действующими в реальном секторе экономики</a:t>
            </a:r>
            <a:r>
              <a:rPr lang="ru-RU" dirty="0"/>
              <a:t>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формирование </a:t>
            </a:r>
            <a:r>
              <a:rPr lang="ru-RU" dirty="0"/>
              <a:t>целостной </a:t>
            </a:r>
            <a:r>
              <a:rPr lang="ru-RU" b="1" dirty="0">
                <a:solidFill>
                  <a:srgbClr val="C00000"/>
                </a:solidFill>
              </a:rPr>
              <a:t>системы подготовки и профессионального роста научных и научно-педагогических кадров</a:t>
            </a:r>
            <a:r>
              <a:rPr lang="ru-RU" dirty="0"/>
              <a:t>, обеспечивающей условия для осуществления молодыми учеными научных исследований и разработок, </a:t>
            </a:r>
            <a:r>
              <a:rPr lang="ru-RU" b="1" dirty="0">
                <a:solidFill>
                  <a:srgbClr val="C00000"/>
                </a:solidFill>
              </a:rPr>
              <a:t>создания научных лабораторий и конкурентоспособных коллективов.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982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08266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Исследование  междисциплинарных проблем  гуманитарных наук. Сохранение и развитие культуры, языков, литератур  народов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Российской Федерации. Исследования в области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алтаистики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(тюркология, монголоведение,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корееведение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японоведение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 Современные технологии и коммуникации в поликультурном пространстве. Язык, речь, текст: когнитивные, психолингвистические, дискурсивные  и корпусные исследования. Международные арктические исследования: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1. Исследование языковых компетенций как основных инструментов политики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многоязычия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поликультурности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 РС (Я): мобильные словари, правила орфографии и орфоэпии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Чиркоева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Д.И.,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2. Язык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олонхо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: лексика, морфология, синтаксис, стиль (Отв. Алексеев И.Е.,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Сравнительно-сопоставительное изучение литератур народов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 Сибири РФ. Поэтика и типология национальных литератур. Взаимодействие литератур (Отв. Семенова В.Г.,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4. Разработка частной теории и практики внутригосударственного перевода (Отв. Васильева А.А.,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5. Многоуровневый корпус эвенских, эвенкийских и юкагирских текстов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Винокурова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А.А.,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6. Эпико-культурное наследие народов СВ РФ  (Отв. Илларионов В.В.,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7. Системно-синергетический анализ художественной культуры Якутии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-начала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вв.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Покатилова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И.В.,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Исследование инновационной технологии сохранения и ревитализации языка и культуры народа саха  в поликультурной, полиэтнической  образовательной среде (Отв. Поликарпова Е.М., ИЯКН СВ РФ).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9. Региональные политические мифы: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истоки, основы, эволюция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Шкурко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Н.С.,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10. Этнокультурная инженерия модели межэтнического взаимопонимания: теория, практика (Отв. Егоров М.Н., ИЯКН СВ РФ).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08266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Исследование  междисциплинарных проблем  гуманитарных наук. Сохранение и развитие культуры, языков, литератур  народов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Российской Федерации. Исследования в области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алтаистики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(тюркология, монголоведение,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корееведение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японоведение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 Современные технологии и коммуникации в поликультурном пространстве. Язык, речь, текст: когнитивные, психолингвистические, дискурсивные  и корпусные исследования. Международные арктические исследования: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11. Этнокультурное наследие народного певца С.А.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Зверева-Кыыл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уола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: истоки, сохранение традиционных основ, творческие новации (Отв. Ефимова Л.С.,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12. Семиотика традиционной культуры народа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саха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(Отв. Протопопов С.С.,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Социокультурное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 природное разнообразие региона как основа формирования туристской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аттрактивности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(на примере Республики Саха (Якутия) (Отв. Борисова А.А.,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14. Научно-методическое сопровождение предпринимательской деятельности в индустрии туризма и гостеприимства (Отв. Борисова А.А.,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Имиджевый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потенциал Арктики (Отв. Попова М.П.,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Социокультурное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моделирование 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этнорегиональной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идентичности народов  Арктики и Севера: локальный текст, культурный ландшафт (Отв. Никифорова С.В., ИЯКН СВ РФ).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17. Коренное население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Северо-Востока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 Сибири РФ в 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XXI  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веке: формирование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креативной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среды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Торотоев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Г.Г., ИЯКН СВ РФ).</a:t>
            </a:r>
          </a:p>
          <a:p>
            <a:pPr algn="just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18. «Электронный корпус якутского языка» и разработка компьютерных программ (Отв.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Торотоев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Г.Г., ИЯКН СВ РФ).</a:t>
            </a:r>
          </a:p>
          <a:p>
            <a:pPr algn="just">
              <a:buNone/>
            </a:pPr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Исследование становления и развития института сервиса в Якутии (Отв. Андреева Е.В., ИЯКН СВ РФ).</a:t>
            </a:r>
          </a:p>
          <a:p>
            <a:pPr algn="just">
              <a:buNone/>
            </a:pPr>
            <a:r>
              <a:rPr lang="sah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ah-RU" sz="6400" dirty="0" smtClean="0"/>
              <a:t> </a:t>
            </a:r>
            <a:endParaRPr lang="ru-RU" sz="6400" dirty="0" smtClean="0"/>
          </a:p>
          <a:p>
            <a:endParaRPr lang="ru-RU" sz="6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и проведение  научно-технических мероприятий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5"/>
          <a:ext cx="8229600" cy="4780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4429156"/>
                <a:gridCol w="1857388"/>
                <a:gridCol w="1471594"/>
              </a:tblGrid>
              <a:tr h="688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звание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(тел/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mail</a:t>
                      </a: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91490" algn="l"/>
                        </a:tabLst>
                      </a:pP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Финансирование в тыс. руб.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152050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Круглый стол «Актуальные вопросы преподавания родных языков коренных малочисленных народов Севера», посвященный  50-й педагогической деятельности профессора кафедры северной филологии В.Г.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Белолюбской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арт.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Винокурова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А.А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200. 000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25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Научный коллоквиум «Научное наследие А.Н.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Мыреевой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», посвященный 90-летию А.Н.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Мыреевой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ученого –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эвенковеда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екабрь.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Винокурова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А.А.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89241708991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20.000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38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Научно-методический семинар, посвященный 100-летию П.А. Ламутского,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ноябрь.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Винокурова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А.А.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89241708991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100.000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38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Творческий конкурс «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Байым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тыл» среди студентов всех подразделений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СВФУ.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Апрель.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Секова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Ю.А.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Винокурова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М.С.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Плотникова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У.Р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20.000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и проведение  научно-технических мероприятий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551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76"/>
                <a:gridCol w="3429024"/>
                <a:gridCol w="2057400"/>
                <a:gridCol w="2057400"/>
              </a:tblGrid>
              <a:tr h="458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звание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(тел/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mail</a:t>
                      </a: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91490" algn="l"/>
                        </a:tabLst>
                      </a:pPr>
                      <a:r>
                        <a:rPr lang="sah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Финансирование в тыс. руб.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80744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Научный семинар для студентов ИЯКН «Первые шаги в науку».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Март.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Собакина И.В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5000 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ДНиИ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895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Республиканская научно-практическая конференция «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Билим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». Март.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Собакина И.В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ДНиИ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0765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Всероссийская научно-практическая конференция, посвященная 125-летию со дня рождения Н.Д.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Неустроева. Декабрь.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Попова М.П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(Правительство РС (Я),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ДНиИ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182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Научно-методический семинар студентов  «Технология внедрения требований содержания и дидактики ФГОС СОШ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. Март.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Поликарпова Е.М.,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Никитина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Н.Г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ДНиИ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076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Научно-практическая конференция «Актуальные вопросы туризма и сервиса в Республике Саха (Якутия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 Март.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Борисова А.А., Охлопкова Д.К., Петухова А.А., Винокурова М.А.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10.000 (МИП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Айан-Трэвел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1169</Words>
  <PresentationFormat>Экран (4:3)</PresentationFormat>
  <Paragraphs>268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Институт языков  и культуры народов  Северо-Востока РФ </vt:lpstr>
      <vt:lpstr>Проректор по науке и инновациям -  Данилов Юрий Георгиевич</vt:lpstr>
      <vt:lpstr>Слайд 3</vt:lpstr>
      <vt:lpstr>Национальный проект «Наука»</vt:lpstr>
      <vt:lpstr>Указ Президента Российской Федерации от 7 мая 2018 года №204 О национальных целях и стратегических задачах развития Российской Федерации на период до 2024 года</vt:lpstr>
      <vt:lpstr>Исследование  междисциплинарных проблем  гуманитарных наук. Сохранение и развитие культуры, языков, литератур  народов Северо-Востока Российской Федерации. Исследования в области алтаистики (тюркология, монголоведение, корееведение, японоведение). Современные технологии и коммуникации в поликультурном пространстве. Язык, речь, текст: когнитивные, психолингвистические, дискурсивные  и корпусные исследования. Международные арктические исследования: </vt:lpstr>
      <vt:lpstr>Исследование  междисциплинарных проблем  гуманитарных наук. Сохранение и развитие культуры, языков, литератур  народов Северо-Востока Российской Федерации. Исследования в области алтаистики (тюркология, монголоведение, корееведение, японоведение). Современные технологии и коммуникации в поликультурном пространстве. Язык, речь, текст: когнитивные, психолингвистические, дискурсивные  и корпусные исследования. Международные арктические исследования: </vt:lpstr>
      <vt:lpstr>Организация и проведение  научно-технических мероприятий</vt:lpstr>
      <vt:lpstr>Организация и проведение  научно-технических мероприятий</vt:lpstr>
      <vt:lpstr>Объем финансирования НИР на 2020 г.</vt:lpstr>
      <vt:lpstr>Объем финансирования НИР на 1 НПР</vt:lpstr>
      <vt:lpstr>Выполнение плана финансирования НИР подразделений на 1 НПР ПО КОРРЕКТИРУЮЩИМ КОЭФФИЦИЕНТАМ (не менее 80,0 тыс. р.)</vt:lpstr>
      <vt:lpstr> Поданные заявки на НИР, НИОКР и пр. </vt:lpstr>
      <vt:lpstr>Научные публикации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языков  и культуры народов  Северо-Востока РФ</dc:title>
  <dc:creator>Попова Матрена Петровна</dc:creator>
  <cp:lastModifiedBy>ORKS</cp:lastModifiedBy>
  <cp:revision>3</cp:revision>
  <dcterms:created xsi:type="dcterms:W3CDTF">2019-11-12T11:08:53Z</dcterms:created>
  <dcterms:modified xsi:type="dcterms:W3CDTF">2021-05-14T01:32:28Z</dcterms:modified>
</cp:coreProperties>
</file>